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2"/>
  </p:notesMasterIdLst>
  <p:sldIdLst>
    <p:sldId id="603" r:id="rId2"/>
    <p:sldId id="673" r:id="rId3"/>
    <p:sldId id="600" r:id="rId4"/>
    <p:sldId id="601" r:id="rId5"/>
    <p:sldId id="598" r:id="rId6"/>
    <p:sldId id="599" r:id="rId7"/>
    <p:sldId id="602" r:id="rId8"/>
    <p:sldId id="271" r:id="rId9"/>
    <p:sldId id="667" r:id="rId10"/>
    <p:sldId id="275" r:id="rId11"/>
    <p:sldId id="668" r:id="rId12"/>
    <p:sldId id="669" r:id="rId13"/>
    <p:sldId id="277" r:id="rId14"/>
    <p:sldId id="671" r:id="rId15"/>
    <p:sldId id="278" r:id="rId16"/>
    <p:sldId id="672" r:id="rId17"/>
    <p:sldId id="279" r:id="rId18"/>
    <p:sldId id="280" r:id="rId19"/>
    <p:sldId id="281" r:id="rId20"/>
    <p:sldId id="674" r:id="rId2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600"/>
            <p14:sldId id="601"/>
            <p14:sldId id="598"/>
            <p14:sldId id="599"/>
            <p14:sldId id="602"/>
            <p14:sldId id="271"/>
            <p14:sldId id="667"/>
            <p14:sldId id="275"/>
            <p14:sldId id="668"/>
            <p14:sldId id="669"/>
            <p14:sldId id="277"/>
            <p14:sldId id="671"/>
            <p14:sldId id="278"/>
            <p14:sldId id="672"/>
            <p14:sldId id="279"/>
            <p14:sldId id="280"/>
            <p14:sldId id="281"/>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827B9-72A4-4AB7-873D-099F78E8FC4E}" v="2" dt="2023-09-21T23:20:29.1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77279" autoAdjust="0"/>
  </p:normalViewPr>
  <p:slideViewPr>
    <p:cSldViewPr snapToGrid="0" snapToObjects="1">
      <p:cViewPr varScale="1">
        <p:scale>
          <a:sx n="50" d="100"/>
          <a:sy n="50" d="100"/>
        </p:scale>
        <p:origin x="1000" y="48"/>
      </p:cViewPr>
      <p:guideLst>
        <p:guide orient="horz" pos="2232"/>
        <p:guide pos="3840"/>
      </p:guideLst>
    </p:cSldViewPr>
  </p:slideViewPr>
  <p:notesTextViewPr>
    <p:cViewPr>
      <p:scale>
        <a:sx n="125" d="100"/>
        <a:sy n="12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CD3827B9-72A4-4AB7-873D-099F78E8FC4E}"/>
    <pc:docChg chg="undo custSel modSld">
      <pc:chgData name="Mitchell Wand" userId="de9b44c55c049659" providerId="LiveId" clId="{CD3827B9-72A4-4AB7-873D-099F78E8FC4E}" dt="2023-09-21T23:29:03.622" v="1033" actId="20577"/>
      <pc:docMkLst>
        <pc:docMk/>
      </pc:docMkLst>
      <pc:sldChg chg="modNotesTx">
        <pc:chgData name="Mitchell Wand" userId="de9b44c55c049659" providerId="LiveId" clId="{CD3827B9-72A4-4AB7-873D-099F78E8FC4E}" dt="2023-09-21T23:23:00.067" v="946" actId="20577"/>
        <pc:sldMkLst>
          <pc:docMk/>
          <pc:sldMk cId="3131274967" sldId="277"/>
        </pc:sldMkLst>
      </pc:sldChg>
      <pc:sldChg chg="modNotesTx">
        <pc:chgData name="Mitchell Wand" userId="de9b44c55c049659" providerId="LiveId" clId="{CD3827B9-72A4-4AB7-873D-099F78E8FC4E}" dt="2023-09-21T23:23:52.151" v="947" actId="20577"/>
        <pc:sldMkLst>
          <pc:docMk/>
          <pc:sldMk cId="158519984" sldId="278"/>
        </pc:sldMkLst>
      </pc:sldChg>
      <pc:sldChg chg="modSp mod modShow">
        <pc:chgData name="Mitchell Wand" userId="de9b44c55c049659" providerId="LiveId" clId="{CD3827B9-72A4-4AB7-873D-099F78E8FC4E}" dt="2023-09-21T23:26:18.042" v="963" actId="729"/>
        <pc:sldMkLst>
          <pc:docMk/>
          <pc:sldMk cId="1126618356" sldId="280"/>
        </pc:sldMkLst>
        <pc:spChg chg="mod">
          <ac:chgData name="Mitchell Wand" userId="de9b44c55c049659" providerId="LiveId" clId="{CD3827B9-72A4-4AB7-873D-099F78E8FC4E}" dt="2023-09-21T23:26:03.397" v="962" actId="20577"/>
          <ac:spMkLst>
            <pc:docMk/>
            <pc:sldMk cId="1126618356" sldId="280"/>
            <ac:spMk id="451" creationId="{00000000-0000-0000-0000-000000000000}"/>
          </ac:spMkLst>
        </pc:spChg>
      </pc:sldChg>
      <pc:sldChg chg="delSp mod modNotesTx">
        <pc:chgData name="Mitchell Wand" userId="de9b44c55c049659" providerId="LiveId" clId="{CD3827B9-72A4-4AB7-873D-099F78E8FC4E}" dt="2023-09-21T23:27:42.584" v="1001" actId="20577"/>
        <pc:sldMkLst>
          <pc:docMk/>
          <pc:sldMk cId="4025264085" sldId="281"/>
        </pc:sldMkLst>
        <pc:spChg chg="del">
          <ac:chgData name="Mitchell Wand" userId="de9b44c55c049659" providerId="LiveId" clId="{CD3827B9-72A4-4AB7-873D-099F78E8FC4E}" dt="2023-09-21T23:26:45.341" v="964" actId="478"/>
          <ac:spMkLst>
            <pc:docMk/>
            <pc:sldMk cId="4025264085" sldId="281"/>
            <ac:spMk id="458" creationId="{00000000-0000-0000-0000-000000000000}"/>
          </ac:spMkLst>
        </pc:spChg>
      </pc:sldChg>
      <pc:sldChg chg="modSp mod modNotesTx">
        <pc:chgData name="Mitchell Wand" userId="de9b44c55c049659" providerId="LiveId" clId="{CD3827B9-72A4-4AB7-873D-099F78E8FC4E}" dt="2023-09-21T22:38:29.242" v="256" actId="20577"/>
        <pc:sldMkLst>
          <pc:docMk/>
          <pc:sldMk cId="1576248794" sldId="598"/>
        </pc:sldMkLst>
        <pc:spChg chg="mod">
          <ac:chgData name="Mitchell Wand" userId="de9b44c55c049659" providerId="LiveId" clId="{CD3827B9-72A4-4AB7-873D-099F78E8FC4E}" dt="2023-09-21T22:37:41.254" v="255" actId="20577"/>
          <ac:spMkLst>
            <pc:docMk/>
            <pc:sldMk cId="1576248794" sldId="598"/>
            <ac:spMk id="291" creationId="{00000000-0000-0000-0000-000000000000}"/>
          </ac:spMkLst>
        </pc:spChg>
      </pc:sldChg>
      <pc:sldChg chg="modNotesTx">
        <pc:chgData name="Mitchell Wand" userId="de9b44c55c049659" providerId="LiveId" clId="{CD3827B9-72A4-4AB7-873D-099F78E8FC4E}" dt="2023-09-21T23:15:27.274" v="394" actId="20577"/>
        <pc:sldMkLst>
          <pc:docMk/>
          <pc:sldMk cId="2404659137" sldId="599"/>
        </pc:sldMkLst>
      </pc:sldChg>
      <pc:sldChg chg="modNotesTx">
        <pc:chgData name="Mitchell Wand" userId="de9b44c55c049659" providerId="LiveId" clId="{CD3827B9-72A4-4AB7-873D-099F78E8FC4E}" dt="2023-09-21T22:35:37.873" v="131" actId="20577"/>
        <pc:sldMkLst>
          <pc:docMk/>
          <pc:sldMk cId="1388552057" sldId="600"/>
        </pc:sldMkLst>
      </pc:sldChg>
      <pc:sldChg chg="modNotesTx">
        <pc:chgData name="Mitchell Wand" userId="de9b44c55c049659" providerId="LiveId" clId="{CD3827B9-72A4-4AB7-873D-099F78E8FC4E}" dt="2023-09-21T22:36:47.674" v="171" actId="20577"/>
        <pc:sldMkLst>
          <pc:docMk/>
          <pc:sldMk cId="2961792140" sldId="601"/>
        </pc:sldMkLst>
      </pc:sldChg>
      <pc:sldChg chg="modNotesTx">
        <pc:chgData name="Mitchell Wand" userId="de9b44c55c049659" providerId="LiveId" clId="{CD3827B9-72A4-4AB7-873D-099F78E8FC4E}" dt="2023-09-21T23:16:04.629" v="395" actId="20577"/>
        <pc:sldMkLst>
          <pc:docMk/>
          <pc:sldMk cId="999821593" sldId="602"/>
        </pc:sldMkLst>
      </pc:sldChg>
      <pc:sldChg chg="modSp mod">
        <pc:chgData name="Mitchell Wand" userId="de9b44c55c049659" providerId="LiveId" clId="{CD3827B9-72A4-4AB7-873D-099F78E8FC4E}" dt="2023-09-21T22:33:47.615" v="0" actId="20577"/>
        <pc:sldMkLst>
          <pc:docMk/>
          <pc:sldMk cId="4266122814" sldId="603"/>
        </pc:sldMkLst>
        <pc:spChg chg="mod">
          <ac:chgData name="Mitchell Wand" userId="de9b44c55c049659" providerId="LiveId" clId="{CD3827B9-72A4-4AB7-873D-099F78E8FC4E}" dt="2023-09-21T22:33:47.615" v="0" actId="20577"/>
          <ac:spMkLst>
            <pc:docMk/>
            <pc:sldMk cId="4266122814" sldId="603"/>
            <ac:spMk id="8" creationId="{5B356C44-32EB-4AC4-94B7-A86895491E70}"/>
          </ac:spMkLst>
        </pc:spChg>
      </pc:sldChg>
      <pc:sldChg chg="modNotesTx">
        <pc:chgData name="Mitchell Wand" userId="de9b44c55c049659" providerId="LiveId" clId="{CD3827B9-72A4-4AB7-873D-099F78E8FC4E}" dt="2023-09-21T23:20:21.173" v="619" actId="20577"/>
        <pc:sldMkLst>
          <pc:docMk/>
          <pc:sldMk cId="854166845" sldId="669"/>
        </pc:sldMkLst>
      </pc:sldChg>
      <pc:sldChg chg="modNotesTx">
        <pc:chgData name="Mitchell Wand" userId="de9b44c55c049659" providerId="LiveId" clId="{CD3827B9-72A4-4AB7-873D-099F78E8FC4E}" dt="2023-09-21T23:24:08.863" v="949" actId="20577"/>
        <pc:sldMkLst>
          <pc:docMk/>
          <pc:sldMk cId="3640251645" sldId="672"/>
        </pc:sldMkLst>
      </pc:sldChg>
      <pc:sldChg chg="modSp mod">
        <pc:chgData name="Mitchell Wand" userId="de9b44c55c049659" providerId="LiveId" clId="{CD3827B9-72A4-4AB7-873D-099F78E8FC4E}" dt="2023-09-21T23:29:03.622" v="1033" actId="20577"/>
        <pc:sldMkLst>
          <pc:docMk/>
          <pc:sldMk cId="4169870849" sldId="673"/>
        </pc:sldMkLst>
        <pc:spChg chg="mod">
          <ac:chgData name="Mitchell Wand" userId="de9b44c55c049659" providerId="LiveId" clId="{CD3827B9-72A4-4AB7-873D-099F78E8FC4E}" dt="2023-09-21T23:29:03.622" v="1033" actId="20577"/>
          <ac:spMkLst>
            <pc:docMk/>
            <pc:sldMk cId="4169870849" sldId="673"/>
            <ac:spMk id="3" creationId="{4D6184A3-C760-1669-8B54-31371DFC36A7}"/>
          </ac:spMkLst>
        </pc:spChg>
      </pc:sldChg>
      <pc:sldChg chg="modSp mod">
        <pc:chgData name="Mitchell Wand" userId="de9b44c55c049659" providerId="LiveId" clId="{CD3827B9-72A4-4AB7-873D-099F78E8FC4E}" dt="2023-09-21T23:28:47.001" v="1021" actId="20577"/>
        <pc:sldMkLst>
          <pc:docMk/>
          <pc:sldMk cId="735311219" sldId="674"/>
        </pc:sldMkLst>
        <pc:spChg chg="mod">
          <ac:chgData name="Mitchell Wand" userId="de9b44c55c049659" providerId="LiveId" clId="{CD3827B9-72A4-4AB7-873D-099F78E8FC4E}" dt="2023-09-21T23:28:47.001" v="1021" actId="20577"/>
          <ac:spMkLst>
            <pc:docMk/>
            <pc:sldMk cId="735311219" sldId="674"/>
            <ac:spMk id="3" creationId="{4D6184A3-C760-1669-8B54-31371DFC36A7}"/>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(Read slide)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Availability considers things more broadly than uptime though: what if there is a network outage? We’ll talk about that a little later.  </a:t>
            </a:r>
          </a:p>
        </p:txBody>
      </p:sp>
    </p:spTree>
    <p:extLst>
      <p:ext uri="{BB962C8B-B14F-4D97-AF65-F5344CB8AC3E}">
        <p14:creationId xmlns:p14="http://schemas.microsoft.com/office/powerpoint/2010/main" val="44034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  For example, a game server might emit fewer frames per second, or a surveillance system might deliver lower-resolution images than a fully-functioning system does  Or imagine a drone on the battlefield, where the enemy has shot off one of its cameras.</a:t>
            </a:r>
          </a:p>
          <a:p>
            <a:endParaRPr lang="en-US" dirty="0"/>
          </a:p>
          <a:p>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580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What makes it difficult for us to achieve these goals?</a:t>
            </a:r>
          </a:p>
          <a:p>
            <a:r>
              <a:rPr dirty="0"/>
              <a:t>An increase in the number of independent nodes may increase the need for communication between nodes </a:t>
            </a:r>
            <a:endParaRPr lang="en-US" dirty="0"/>
          </a:p>
          <a:p>
            <a:r>
              <a:rPr dirty="0"/>
              <a:t>(click)</a:t>
            </a:r>
            <a:endParaRPr lang="en-US" dirty="0"/>
          </a:p>
          <a:p>
            <a:r>
              <a:rPr dirty="0"/>
              <a:t> (reducing performance as scale increases)</a:t>
            </a:r>
          </a:p>
          <a:p>
            <a:endParaRPr dirty="0"/>
          </a:p>
          <a:p>
            <a:r>
              <a:rPr dirty="0"/>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rPr dirty="0"/>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rPr lang="en-US" dirty="0"/>
              <a:t>O</a:t>
            </a:r>
            <a:r>
              <a:rPr dirty="0"/>
              <a:t>nce we introduce a network, we become reliant on other administrators and organizations to provide us </a:t>
            </a:r>
            <a:r>
              <a:rPr lang="en-US" dirty="0"/>
              <a:t>with network service.</a:t>
            </a:r>
            <a:endParaRPr dirty="0"/>
          </a:p>
        </p:txBody>
      </p:sp>
    </p:spTree>
    <p:extLst>
      <p:ext uri="{BB962C8B-B14F-4D97-AF65-F5344CB8AC3E}">
        <p14:creationId xmlns:p14="http://schemas.microsoft.com/office/powerpoint/2010/main" val="22208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a:t>
            </a:r>
            <a:r>
              <a:rPr lang="en-US" dirty="0"/>
              <a:t> advantages that may come from moving to a distributed system.</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rPr lang="en-US" dirty="0"/>
              <a:t>The first advantage is scalability.</a:t>
            </a:r>
          </a:p>
          <a:p>
            <a:endParaRPr dirty="0"/>
          </a:p>
          <a:p>
            <a:r>
              <a:rPr dirty="0"/>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a:t>
            </a:r>
          </a:p>
        </p:txBody>
      </p:sp>
    </p:spTree>
    <p:extLst>
      <p:ext uri="{BB962C8B-B14F-4D97-AF65-F5344CB8AC3E}">
        <p14:creationId xmlns:p14="http://schemas.microsoft.com/office/powerpoint/2010/main" val="273407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dirty="0"/>
              <a:t>There are two basic strategies for scaling a system &lt;read slide&gt;.</a:t>
            </a:r>
            <a:endParaRPr dirty="0"/>
          </a:p>
        </p:txBody>
      </p:sp>
    </p:spTree>
    <p:extLst>
      <p:ext uri="{BB962C8B-B14F-4D97-AF65-F5344CB8AC3E}">
        <p14:creationId xmlns:p14="http://schemas.microsoft.com/office/powerpoint/2010/main" val="41848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lang="en-US" dirty="0"/>
              <a:t>Distributed Systems can improve performance.  </a:t>
            </a:r>
          </a:p>
          <a:p>
            <a:endParaRPr lang="en-US" dirty="0"/>
          </a:p>
          <a:p>
            <a:r>
              <a:rPr dirty="0"/>
              <a:t>Performance is measured perhaps by throughput (how much work gets done), but also</a:t>
            </a:r>
            <a:r>
              <a:rPr lang="en-US" dirty="0"/>
              <a:t> in terms of </a:t>
            </a:r>
            <a:r>
              <a:rPr dirty="0"/>
              <a:t>resources </a:t>
            </a:r>
            <a:r>
              <a:rPr lang="en-US" dirty="0"/>
              <a:t>we are using to attain that throughput.  </a:t>
            </a:r>
            <a:r>
              <a:rPr dirty="0"/>
              <a:t>(</a:t>
            </a:r>
            <a:r>
              <a:rPr lang="en-US" dirty="0"/>
              <a:t>for example, </a:t>
            </a:r>
            <a:r>
              <a:rPr dirty="0"/>
              <a:t>are we using an enormous amount of resources to achieve this throughput?)</a:t>
            </a:r>
          </a:p>
          <a:p>
            <a:endParaRPr dirty="0"/>
          </a:p>
        </p:txBody>
      </p:sp>
    </p:spTree>
    <p:extLst>
      <p:ext uri="{BB962C8B-B14F-4D97-AF65-F5344CB8AC3E}">
        <p14:creationId xmlns:p14="http://schemas.microsoft.com/office/powerpoint/2010/main" val="9010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rPr dirty="0"/>
              <a:t>Distributed systems can improve throughput through concurrency. If we can create a system that uses more machines to do more work concurrently, then we can satisfy more requests in the same amount of time.</a:t>
            </a:r>
          </a:p>
          <a:p>
            <a:pPr>
              <a:lnSpc>
                <a:spcPct val="117999"/>
              </a:lnSpc>
            </a:pPr>
            <a:br>
              <a:rPr dirty="0"/>
            </a:br>
            <a:r>
              <a:rPr dirty="0"/>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dirty="0"/>
          </a:p>
          <a:p>
            <a:pPr>
              <a:lnSpc>
                <a:spcPct val="117999"/>
              </a:lnSpc>
            </a:pPr>
            <a:r>
              <a:rPr dirty="0"/>
              <a:t>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9/28/2024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some server is down increases</a:t>
            </a:r>
          </a:p>
          <a:p>
            <a:r>
              <a:rPr lang="en-US" dirty="0"/>
              <a:t>BUT: the probability that all servers are down decreases (exponentially!)</a:t>
            </a:r>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313127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57036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580292" y="26795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331025" y="39929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5021394" y="40994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4062878" y="41328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4001506" y="49381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420323" y="41217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5009959" y="41217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4116876" y="49381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818618" y="43776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341441" y="39036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833294" y="50510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953190" y="41217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4192910" y="47841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5188553" y="40555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710589" y="44469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Worse yet, 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Tree>
    <p:extLst>
      <p:ext uri="{BB962C8B-B14F-4D97-AF65-F5344CB8AC3E}">
        <p14:creationId xmlns:p14="http://schemas.microsoft.com/office/powerpoint/2010/main" val="402526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Tree>
    <p:extLst>
      <p:ext uri="{BB962C8B-B14F-4D97-AF65-F5344CB8AC3E}">
        <p14:creationId xmlns:p14="http://schemas.microsoft.com/office/powerpoint/2010/main" val="138855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t>
            </a:r>
            <a:r>
              <a:rPr lang="en-US" dirty="0"/>
              <a:t>though </a:t>
            </a:r>
            <a:r>
              <a:rPr dirty="0"/>
              <a:t>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1833587"/>
            <a:ext cx="5303633" cy="1226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during which something that has already happened is concealed from view.</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Avoid bottlenecks</a:t>
            </a:r>
          </a:p>
          <a:p>
            <a:pPr lvl="1"/>
            <a:r>
              <a:rPr lang="en-US" dirty="0"/>
              <a:t>Decrease transmission time</a:t>
            </a:r>
          </a:p>
        </p:txBody>
      </p:sp>
    </p:spTree>
    <p:extLst>
      <p:ext uri="{BB962C8B-B14F-4D97-AF65-F5344CB8AC3E}">
        <p14:creationId xmlns:p14="http://schemas.microsoft.com/office/powerpoint/2010/main" val="1032165144"/>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12002</TotalTime>
  <Words>1667</Words>
  <Application>Microsoft Office PowerPoint</Application>
  <PresentationFormat>Widescreen</PresentationFormat>
  <Paragraphs>187</Paragraphs>
  <Slides>20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Light</vt:lpstr>
      <vt:lpstr>Helvetica Neue</vt:lpstr>
      <vt:lpstr>Open Sans</vt:lpstr>
      <vt:lpstr>Verdana</vt:lpstr>
      <vt:lpstr>Office Theme</vt:lpstr>
      <vt:lpstr>CS 4530: Fundamentals of Software Engineering  Module 10.1 Distributed Systems: Goals and Challenges</vt:lpstr>
      <vt:lpstr>Learning Goals for this Lesson</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Worse yet, networks still fail, intermittently and for prolonged periods</vt:lpstr>
      <vt:lpstr>We still rely on other administrators, who are not infallible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74</cp:revision>
  <dcterms:modified xsi:type="dcterms:W3CDTF">2024-09-28T13:07:44Z</dcterms:modified>
</cp:coreProperties>
</file>